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5" r:id="rId7"/>
    <p:sldId id="285" r:id="rId8"/>
    <p:sldId id="263" r:id="rId9"/>
    <p:sldId id="267" r:id="rId10"/>
    <p:sldId id="266" r:id="rId11"/>
    <p:sldId id="268" r:id="rId12"/>
    <p:sldId id="269" r:id="rId13"/>
    <p:sldId id="264" r:id="rId14"/>
    <p:sldId id="272" r:id="rId15"/>
    <p:sldId id="273" r:id="rId16"/>
    <p:sldId id="270" r:id="rId17"/>
    <p:sldId id="271" r:id="rId18"/>
    <p:sldId id="274" r:id="rId19"/>
    <p:sldId id="275" r:id="rId20"/>
    <p:sldId id="276" r:id="rId21"/>
    <p:sldId id="281" r:id="rId22"/>
    <p:sldId id="277" r:id="rId23"/>
    <p:sldId id="278" r:id="rId24"/>
    <p:sldId id="279" r:id="rId25"/>
    <p:sldId id="284" r:id="rId26"/>
    <p:sldId id="280" r:id="rId27"/>
    <p:sldId id="286" r:id="rId28"/>
    <p:sldId id="282" r:id="rId29"/>
    <p:sldId id="283" r:id="rId30"/>
    <p:sldId id="28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FC9A49-080B-5B44-BD75-9087AAFC4426}" v="38" dt="2025-02-24T19:39:14.5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7"/>
    <p:restoredTop sz="94628"/>
  </p:normalViewPr>
  <p:slideViewPr>
    <p:cSldViewPr snapToGrid="0">
      <p:cViewPr varScale="1">
        <p:scale>
          <a:sx n="96" d="100"/>
          <a:sy n="96" d="100"/>
        </p:scale>
        <p:origin x="200"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A5686-C3CD-FCCC-18E1-3363DEDFD2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1A462F-7FD4-6A9C-6DA4-2EEED0B070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5A9A69-32AA-8D04-3B98-1DDEA525E6EC}"/>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376B64B6-FA2C-D24C-81B6-4514308F8C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E2711E-BC1D-EC8E-C556-6854BFE3FC85}"/>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6407902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219C0-DFA6-A497-297D-66358BCA00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8D1DE8-938F-45F3-D69D-DB4F163DB5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DC44BC-AF6A-A324-7579-B05B23C5B303}"/>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5EA80672-6100-940A-7FCD-43D5433A2D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A825DE-477E-44E6-84A1-A102D0B2688F}"/>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1689941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DC4C1E-AA88-9288-E915-36BA2FF1FEA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BC6758-4844-DC47-8388-4455E5758B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9B8498-C014-8E91-8FCF-EFABB11DD389}"/>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484A7F5F-E623-AB54-AFDB-C54126458A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859FC7-AB01-4219-4FBE-EDDFD6272047}"/>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1879863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3315C-5ED3-09E5-D7E4-E41181C3AF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B829D1-509E-E5D8-2F03-5EEC1CB503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9FCAEA-A9CA-C904-FDBF-20ED0FFDE335}"/>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785187BC-FB40-0D3F-8595-FEBB128C0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BED677-030E-FC32-E485-579DF8B25307}"/>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3446003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FBA1-B20C-B11C-AF87-6B3E9A4C83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124251-AC26-B19E-8CA5-FF1ADF02826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E6E01BF-958B-CF71-28F9-19F1A911B963}"/>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CE2A6CD2-A4CD-E9D8-F571-BB7F9FFDBF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3DCD17-8D46-256E-2BBF-06DF05F2D80D}"/>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4127615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ACD30-940C-FD54-1FCB-822E81C07C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C83972-2580-1309-051E-8DC4BEC932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91D181-F566-4DB9-F2B9-AF9DFC7EE0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3CCA57-770E-58D1-7517-510A13B3AC28}"/>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6" name="Footer Placeholder 5">
            <a:extLst>
              <a:ext uri="{FF2B5EF4-FFF2-40B4-BE49-F238E27FC236}">
                <a16:creationId xmlns:a16="http://schemas.microsoft.com/office/drawing/2014/main" id="{0B62E9FC-ABF7-0C0A-60C1-3C66182E91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BE5987-F70F-68BA-66AC-076F6812E50D}"/>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3063943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555E3-5F3C-59CA-0E39-FD1C96CE72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A1A824-88B4-734A-4F55-6DE66B854B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CF91E20-ABE6-9B31-0F2D-DF569E007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718869-81F9-A6FE-43A9-A192DFCF50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3B5509-9356-E1DA-C092-E196756E6C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2BEE85-F1FE-4D3B-588C-D8D3DEDACFA1}"/>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8" name="Footer Placeholder 7">
            <a:extLst>
              <a:ext uri="{FF2B5EF4-FFF2-40B4-BE49-F238E27FC236}">
                <a16:creationId xmlns:a16="http://schemas.microsoft.com/office/drawing/2014/main" id="{4FF26C91-0441-F3A3-EF3F-B4E982B030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BEC1A00-04F6-BF89-DC3A-FA9B5F2B8345}"/>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3869250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2297D-FF90-DDE2-4667-2865378BDC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C25B7B3-F556-2674-8689-4E885FE6395F}"/>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4" name="Footer Placeholder 3">
            <a:extLst>
              <a:ext uri="{FF2B5EF4-FFF2-40B4-BE49-F238E27FC236}">
                <a16:creationId xmlns:a16="http://schemas.microsoft.com/office/drawing/2014/main" id="{315C68FB-9BFF-B4A9-848E-CB58639B85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F850F7-057F-15BC-81FE-8912DFBEB171}"/>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2218258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355210-8DC5-C68F-433E-4CA3CFC998C7}"/>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3" name="Footer Placeholder 2">
            <a:extLst>
              <a:ext uri="{FF2B5EF4-FFF2-40B4-BE49-F238E27FC236}">
                <a16:creationId xmlns:a16="http://schemas.microsoft.com/office/drawing/2014/main" id="{ADF088E9-B13F-CF14-4F33-955CF276B2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1A6421-27CE-20BA-BEE2-22A6DED3AEDF}"/>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3489968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4B65A-B279-CB48-D671-64BD6F5776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689DB3-62AE-A9AA-D6FD-769E6A6B7C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14F90F-C5FD-7050-09FD-36B1C83C65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873CB4-28D2-E9D5-2328-6127BA8D2BF7}"/>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6" name="Footer Placeholder 5">
            <a:extLst>
              <a:ext uri="{FF2B5EF4-FFF2-40B4-BE49-F238E27FC236}">
                <a16:creationId xmlns:a16="http://schemas.microsoft.com/office/drawing/2014/main" id="{F0356309-B103-6EE9-BFFC-1735636A15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07D41F-AAF4-1E52-2D53-3E8F71F8B4EC}"/>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1957876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1A5D6-A7CA-CD4B-2C5C-5B4DC51A2F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6E8C82-0CC6-8439-F2A2-BAA970BB90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BCEFE7B-C9EB-3349-3811-8696B6A7CD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CCC6E9-2353-71C4-E6E8-3682D93D520B}"/>
              </a:ext>
            </a:extLst>
          </p:cNvPr>
          <p:cNvSpPr>
            <a:spLocks noGrp="1"/>
          </p:cNvSpPr>
          <p:nvPr>
            <p:ph type="dt" sz="half" idx="10"/>
          </p:nvPr>
        </p:nvSpPr>
        <p:spPr/>
        <p:txBody>
          <a:bodyPr/>
          <a:lstStyle/>
          <a:p>
            <a:fld id="{A85CCE99-D8D2-8344-88CE-16FE35EDD716}" type="datetimeFigureOut">
              <a:rPr lang="en-US" smtClean="0"/>
              <a:t>2/18/25</a:t>
            </a:fld>
            <a:endParaRPr lang="en-US"/>
          </a:p>
        </p:txBody>
      </p:sp>
      <p:sp>
        <p:nvSpPr>
          <p:cNvPr id="6" name="Footer Placeholder 5">
            <a:extLst>
              <a:ext uri="{FF2B5EF4-FFF2-40B4-BE49-F238E27FC236}">
                <a16:creationId xmlns:a16="http://schemas.microsoft.com/office/drawing/2014/main" id="{4F202838-34D0-CADE-8ACC-15AE3C1C6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59326D-9EFA-2039-7DB0-C283B9916006}"/>
              </a:ext>
            </a:extLst>
          </p:cNvPr>
          <p:cNvSpPr>
            <a:spLocks noGrp="1"/>
          </p:cNvSpPr>
          <p:nvPr>
            <p:ph type="sldNum" sz="quarter" idx="12"/>
          </p:nvPr>
        </p:nvSpPr>
        <p:spPr/>
        <p:txBody>
          <a:bodyPr/>
          <a:lstStyle/>
          <a:p>
            <a:fld id="{8BCF9BF7-E185-154E-8F48-C7FB706FE1E5}" type="slidenum">
              <a:rPr lang="en-US" smtClean="0"/>
              <a:t>‹#›</a:t>
            </a:fld>
            <a:endParaRPr lang="en-US"/>
          </a:p>
        </p:txBody>
      </p:sp>
    </p:spTree>
    <p:extLst>
      <p:ext uri="{BB962C8B-B14F-4D97-AF65-F5344CB8AC3E}">
        <p14:creationId xmlns:p14="http://schemas.microsoft.com/office/powerpoint/2010/main" val="1455153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4AC8D7-950C-AE81-C824-926A751DD8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777A8BC-C315-D331-44B5-4105FAB0FB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C1963-5099-E3DB-4B2C-B1988146E0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85CCE99-D8D2-8344-88CE-16FE35EDD716}" type="datetimeFigureOut">
              <a:rPr lang="en-US" smtClean="0"/>
              <a:t>2/18/25</a:t>
            </a:fld>
            <a:endParaRPr lang="en-US"/>
          </a:p>
        </p:txBody>
      </p:sp>
      <p:sp>
        <p:nvSpPr>
          <p:cNvPr id="5" name="Footer Placeholder 4">
            <a:extLst>
              <a:ext uri="{FF2B5EF4-FFF2-40B4-BE49-F238E27FC236}">
                <a16:creationId xmlns:a16="http://schemas.microsoft.com/office/drawing/2014/main" id="{ACB567BC-1EF0-C5C6-9AF7-70BCBDA633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2AB94C2-671B-1CBF-6407-D8B581FEC5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BCF9BF7-E185-154E-8F48-C7FB706FE1E5}" type="slidenum">
              <a:rPr lang="en-US" smtClean="0"/>
              <a:t>‹#›</a:t>
            </a:fld>
            <a:endParaRPr lang="en-US"/>
          </a:p>
        </p:txBody>
      </p:sp>
    </p:spTree>
    <p:extLst>
      <p:ext uri="{BB962C8B-B14F-4D97-AF65-F5344CB8AC3E}">
        <p14:creationId xmlns:p14="http://schemas.microsoft.com/office/powerpoint/2010/main" val="1359127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16672-576E-C462-7DFC-E9879BBBEBAA}"/>
              </a:ext>
            </a:extLst>
          </p:cNvPr>
          <p:cNvSpPr>
            <a:spLocks noGrp="1"/>
          </p:cNvSpPr>
          <p:nvPr>
            <p:ph type="ctrTitle"/>
          </p:nvPr>
        </p:nvSpPr>
        <p:spPr/>
        <p:txBody>
          <a:bodyPr/>
          <a:lstStyle/>
          <a:p>
            <a:r>
              <a:rPr lang="en-US" dirty="0"/>
              <a:t>BCCA figures</a:t>
            </a:r>
          </a:p>
        </p:txBody>
      </p:sp>
      <p:sp>
        <p:nvSpPr>
          <p:cNvPr id="3" name="Subtitle 2">
            <a:extLst>
              <a:ext uri="{FF2B5EF4-FFF2-40B4-BE49-F238E27FC236}">
                <a16:creationId xmlns:a16="http://schemas.microsoft.com/office/drawing/2014/main" id="{2F65AD7F-EEE3-3B00-D2F5-35247789D593}"/>
              </a:ext>
            </a:extLst>
          </p:cNvPr>
          <p:cNvSpPr>
            <a:spLocks noGrp="1"/>
          </p:cNvSpPr>
          <p:nvPr>
            <p:ph type="subTitle" idx="1"/>
          </p:nvPr>
        </p:nvSpPr>
        <p:spPr/>
        <p:txBody>
          <a:bodyPr/>
          <a:lstStyle/>
          <a:p>
            <a:r>
              <a:rPr lang="en-US" dirty="0"/>
              <a:t>Feb 18 2025</a:t>
            </a:r>
          </a:p>
          <a:p>
            <a:endParaRPr lang="en-US" dirty="0"/>
          </a:p>
        </p:txBody>
      </p:sp>
    </p:spTree>
    <p:extLst>
      <p:ext uri="{BB962C8B-B14F-4D97-AF65-F5344CB8AC3E}">
        <p14:creationId xmlns:p14="http://schemas.microsoft.com/office/powerpoint/2010/main" val="227475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17AEB0-0773-5579-B8E3-25301E7813BE}"/>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0AE7C98F-1AB7-72B4-A15A-36C5D85BBC28}"/>
              </a:ext>
            </a:extLst>
          </p:cNvPr>
          <p:cNvPicPr>
            <a:picLocks noChangeAspect="1"/>
          </p:cNvPicPr>
          <p:nvPr/>
        </p:nvPicPr>
        <p:blipFill>
          <a:blip r:embed="rId2"/>
          <a:stretch>
            <a:fillRect/>
          </a:stretch>
        </p:blipFill>
        <p:spPr>
          <a:xfrm>
            <a:off x="745190" y="1199928"/>
            <a:ext cx="10701620" cy="5602731"/>
          </a:xfrm>
          <a:prstGeom prst="rect">
            <a:avLst/>
          </a:prstGeom>
        </p:spPr>
      </p:pic>
      <p:sp>
        <p:nvSpPr>
          <p:cNvPr id="6" name="Title 1">
            <a:extLst>
              <a:ext uri="{FF2B5EF4-FFF2-40B4-BE49-F238E27FC236}">
                <a16:creationId xmlns:a16="http://schemas.microsoft.com/office/drawing/2014/main" id="{A1C8B34D-D285-4EB5-C3E9-621D690471D6}"/>
              </a:ext>
            </a:extLst>
          </p:cNvPr>
          <p:cNvSpPr>
            <a:spLocks noGrp="1"/>
          </p:cNvSpPr>
          <p:nvPr>
            <p:ph type="title"/>
          </p:nvPr>
        </p:nvSpPr>
        <p:spPr/>
        <p:txBody>
          <a:bodyPr/>
          <a:lstStyle/>
          <a:p>
            <a:r>
              <a:rPr lang="en-US" dirty="0">
                <a:solidFill>
                  <a:srgbClr val="FF0000"/>
                </a:solidFill>
              </a:rPr>
              <a:t>To align direction colors with final color pallet</a:t>
            </a:r>
          </a:p>
        </p:txBody>
      </p:sp>
    </p:spTree>
    <p:extLst>
      <p:ext uri="{BB962C8B-B14F-4D97-AF65-F5344CB8AC3E}">
        <p14:creationId xmlns:p14="http://schemas.microsoft.com/office/powerpoint/2010/main" val="647768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80E8D-2D3C-9618-40C5-A74A9132F744}"/>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449E082A-5878-445B-B45C-583EC54436B4}"/>
              </a:ext>
            </a:extLst>
          </p:cNvPr>
          <p:cNvPicPr>
            <a:picLocks noChangeAspect="1"/>
          </p:cNvPicPr>
          <p:nvPr/>
        </p:nvPicPr>
        <p:blipFill>
          <a:blip r:embed="rId2"/>
          <a:stretch>
            <a:fillRect/>
          </a:stretch>
        </p:blipFill>
        <p:spPr>
          <a:xfrm>
            <a:off x="329647" y="2167937"/>
            <a:ext cx="8787847" cy="4219381"/>
          </a:xfrm>
          <a:prstGeom prst="rect">
            <a:avLst/>
          </a:prstGeom>
        </p:spPr>
      </p:pic>
      <p:pic>
        <p:nvPicPr>
          <p:cNvPr id="2050" name="Picture 2">
            <a:extLst>
              <a:ext uri="{FF2B5EF4-FFF2-40B4-BE49-F238E27FC236}">
                <a16:creationId xmlns:a16="http://schemas.microsoft.com/office/drawing/2014/main" id="{ADE2E3FB-45A5-906F-0FDF-87A4F1C2A5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8939" y="-185530"/>
            <a:ext cx="5489714" cy="3989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8584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B233E-44B6-42F8-9FA0-3124A0F0E3E7}"/>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745063EC-2D29-E362-CE49-B32706979F2F}"/>
              </a:ext>
            </a:extLst>
          </p:cNvPr>
          <p:cNvPicPr>
            <a:picLocks noChangeAspect="1"/>
          </p:cNvPicPr>
          <p:nvPr/>
        </p:nvPicPr>
        <p:blipFill>
          <a:blip r:embed="rId2"/>
          <a:stretch>
            <a:fillRect/>
          </a:stretch>
        </p:blipFill>
        <p:spPr>
          <a:xfrm>
            <a:off x="410737" y="1641819"/>
            <a:ext cx="11370526" cy="5216181"/>
          </a:xfrm>
          <a:prstGeom prst="rect">
            <a:avLst/>
          </a:prstGeom>
        </p:spPr>
      </p:pic>
      <p:sp>
        <p:nvSpPr>
          <p:cNvPr id="5" name="TextBox 4">
            <a:extLst>
              <a:ext uri="{FF2B5EF4-FFF2-40B4-BE49-F238E27FC236}">
                <a16:creationId xmlns:a16="http://schemas.microsoft.com/office/drawing/2014/main" id="{F1C7A715-DA94-1F32-8F75-78649580D614}"/>
              </a:ext>
            </a:extLst>
          </p:cNvPr>
          <p:cNvSpPr txBox="1"/>
          <p:nvPr/>
        </p:nvSpPr>
        <p:spPr>
          <a:xfrm>
            <a:off x="6375119" y="481418"/>
            <a:ext cx="6208642" cy="1323439"/>
          </a:xfrm>
          <a:prstGeom prst="rect">
            <a:avLst/>
          </a:prstGeom>
          <a:noFill/>
        </p:spPr>
        <p:txBody>
          <a:bodyPr wrap="square">
            <a:spAutoFit/>
          </a:bodyPr>
          <a:lstStyle/>
          <a:p>
            <a:r>
              <a:rPr lang="en-US" sz="4000" dirty="0">
                <a:solidFill>
                  <a:srgbClr val="FF0000"/>
                </a:solidFill>
              </a:rPr>
              <a:t>To group physical flow papers</a:t>
            </a:r>
            <a:endParaRPr lang="en-US" sz="4000" dirty="0"/>
          </a:p>
        </p:txBody>
      </p:sp>
    </p:spTree>
    <p:extLst>
      <p:ext uri="{BB962C8B-B14F-4D97-AF65-F5344CB8AC3E}">
        <p14:creationId xmlns:p14="http://schemas.microsoft.com/office/powerpoint/2010/main" val="4333223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9FACB-CB72-E76D-8414-9004F7667834}"/>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A03DDEC1-1086-AD11-1968-4BB072153750}"/>
              </a:ext>
            </a:extLst>
          </p:cNvPr>
          <p:cNvPicPr>
            <a:picLocks noChangeAspect="1"/>
          </p:cNvPicPr>
          <p:nvPr/>
        </p:nvPicPr>
        <p:blipFill>
          <a:blip r:embed="rId2"/>
          <a:stretch>
            <a:fillRect/>
          </a:stretch>
        </p:blipFill>
        <p:spPr>
          <a:xfrm>
            <a:off x="565395" y="577332"/>
            <a:ext cx="10662509" cy="4821002"/>
          </a:xfrm>
          <a:prstGeom prst="rect">
            <a:avLst/>
          </a:prstGeom>
        </p:spPr>
      </p:pic>
    </p:spTree>
    <p:extLst>
      <p:ext uri="{BB962C8B-B14F-4D97-AF65-F5344CB8AC3E}">
        <p14:creationId xmlns:p14="http://schemas.microsoft.com/office/powerpoint/2010/main" val="2147718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F165C-55A5-4617-995F-79565905EAD3}"/>
              </a:ext>
            </a:extLst>
          </p:cNvPr>
          <p:cNvSpPr>
            <a:spLocks noGrp="1"/>
          </p:cNvSpPr>
          <p:nvPr>
            <p:ph type="title"/>
          </p:nvPr>
        </p:nvSpPr>
        <p:spPr/>
        <p:txBody>
          <a:bodyPr/>
          <a:lstStyle/>
          <a:p>
            <a:r>
              <a:rPr lang="en-US" dirty="0"/>
              <a:t>Feb 23 2025</a:t>
            </a:r>
          </a:p>
        </p:txBody>
      </p:sp>
      <p:sp>
        <p:nvSpPr>
          <p:cNvPr id="3" name="Content Placeholder 2">
            <a:extLst>
              <a:ext uri="{FF2B5EF4-FFF2-40B4-BE49-F238E27FC236}">
                <a16:creationId xmlns:a16="http://schemas.microsoft.com/office/drawing/2014/main" id="{619DF027-C409-BFEB-4341-CDCDC3A3671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74588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4F757-E8CD-E2EC-A73F-9F8772BEA4BB}"/>
              </a:ext>
            </a:extLst>
          </p:cNvPr>
          <p:cNvSpPr>
            <a:spLocks noGrp="1"/>
          </p:cNvSpPr>
          <p:nvPr>
            <p:ph type="title"/>
          </p:nvPr>
        </p:nvSpPr>
        <p:spPr/>
        <p:txBody>
          <a:bodyPr/>
          <a:lstStyle/>
          <a:p>
            <a:r>
              <a:rPr lang="en-US" dirty="0"/>
              <a:t>Needs to be grouped by what is good and what is bad to see increase in:</a:t>
            </a:r>
          </a:p>
        </p:txBody>
      </p:sp>
      <p:pic>
        <p:nvPicPr>
          <p:cNvPr id="4" name="Picture 3">
            <a:extLst>
              <a:ext uri="{FF2B5EF4-FFF2-40B4-BE49-F238E27FC236}">
                <a16:creationId xmlns:a16="http://schemas.microsoft.com/office/drawing/2014/main" id="{1A2678AF-4ED0-7268-CD6A-465CD33EEC19}"/>
              </a:ext>
            </a:extLst>
          </p:cNvPr>
          <p:cNvPicPr>
            <a:picLocks noChangeAspect="1"/>
          </p:cNvPicPr>
          <p:nvPr/>
        </p:nvPicPr>
        <p:blipFill>
          <a:blip r:embed="rId2"/>
          <a:stretch>
            <a:fillRect/>
          </a:stretch>
        </p:blipFill>
        <p:spPr>
          <a:xfrm>
            <a:off x="3008242" y="1811507"/>
            <a:ext cx="6973957" cy="4945816"/>
          </a:xfrm>
          <a:prstGeom prst="rect">
            <a:avLst/>
          </a:prstGeom>
        </p:spPr>
      </p:pic>
    </p:spTree>
    <p:extLst>
      <p:ext uri="{BB962C8B-B14F-4D97-AF65-F5344CB8AC3E}">
        <p14:creationId xmlns:p14="http://schemas.microsoft.com/office/powerpoint/2010/main" val="1591508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7D543-1182-B60E-FD5C-049CA35F3767}"/>
              </a:ext>
            </a:extLst>
          </p:cNvPr>
          <p:cNvSpPr>
            <a:spLocks noGrp="1"/>
          </p:cNvSpPr>
          <p:nvPr>
            <p:ph type="title"/>
          </p:nvPr>
        </p:nvSpPr>
        <p:spPr/>
        <p:txBody>
          <a:bodyPr/>
          <a:lstStyle/>
          <a:p>
            <a:r>
              <a:rPr lang="en-US" dirty="0"/>
              <a:t>Scale free on the facet (diff x axis)</a:t>
            </a:r>
          </a:p>
        </p:txBody>
      </p:sp>
      <p:pic>
        <p:nvPicPr>
          <p:cNvPr id="5" name="Picture 4">
            <a:extLst>
              <a:ext uri="{FF2B5EF4-FFF2-40B4-BE49-F238E27FC236}">
                <a16:creationId xmlns:a16="http://schemas.microsoft.com/office/drawing/2014/main" id="{54D76118-FBF6-5A62-8D95-538B1F3727D4}"/>
              </a:ext>
            </a:extLst>
          </p:cNvPr>
          <p:cNvPicPr>
            <a:picLocks noChangeAspect="1"/>
          </p:cNvPicPr>
          <p:nvPr/>
        </p:nvPicPr>
        <p:blipFill>
          <a:blip r:embed="rId2"/>
          <a:stretch>
            <a:fillRect/>
          </a:stretch>
        </p:blipFill>
        <p:spPr>
          <a:xfrm>
            <a:off x="2209800" y="3143718"/>
            <a:ext cx="7772400" cy="3565556"/>
          </a:xfrm>
          <a:prstGeom prst="rect">
            <a:avLst/>
          </a:prstGeom>
        </p:spPr>
      </p:pic>
    </p:spTree>
    <p:extLst>
      <p:ext uri="{BB962C8B-B14F-4D97-AF65-F5344CB8AC3E}">
        <p14:creationId xmlns:p14="http://schemas.microsoft.com/office/powerpoint/2010/main" val="39991808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71162-9C90-82B0-54C4-C46F1D190813}"/>
              </a:ext>
            </a:extLst>
          </p:cNvPr>
          <p:cNvSpPr>
            <a:spLocks noGrp="1"/>
          </p:cNvSpPr>
          <p:nvPr>
            <p:ph type="title"/>
          </p:nvPr>
        </p:nvSpPr>
        <p:spPr/>
        <p:txBody>
          <a:bodyPr/>
          <a:lstStyle/>
          <a:p>
            <a:r>
              <a:rPr lang="en-US" dirty="0"/>
              <a:t>Scale fixed on the facet (same x axis)</a:t>
            </a:r>
          </a:p>
        </p:txBody>
      </p:sp>
      <p:sp>
        <p:nvSpPr>
          <p:cNvPr id="3" name="Content Placeholder 2">
            <a:extLst>
              <a:ext uri="{FF2B5EF4-FFF2-40B4-BE49-F238E27FC236}">
                <a16:creationId xmlns:a16="http://schemas.microsoft.com/office/drawing/2014/main" id="{E4484A03-66C8-A942-4193-FD7F0B1DC34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042AA99-BBF5-7E63-E405-48F91479C8D7}"/>
              </a:ext>
            </a:extLst>
          </p:cNvPr>
          <p:cNvPicPr>
            <a:picLocks noChangeAspect="1"/>
          </p:cNvPicPr>
          <p:nvPr/>
        </p:nvPicPr>
        <p:blipFill>
          <a:blip r:embed="rId2"/>
          <a:stretch>
            <a:fillRect/>
          </a:stretch>
        </p:blipFill>
        <p:spPr>
          <a:xfrm>
            <a:off x="2209800" y="1646222"/>
            <a:ext cx="7772400" cy="3565556"/>
          </a:xfrm>
          <a:prstGeom prst="rect">
            <a:avLst/>
          </a:prstGeom>
        </p:spPr>
      </p:pic>
    </p:spTree>
    <p:extLst>
      <p:ext uri="{BB962C8B-B14F-4D97-AF65-F5344CB8AC3E}">
        <p14:creationId xmlns:p14="http://schemas.microsoft.com/office/powerpoint/2010/main" val="2857139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57B3D-7721-73FB-753B-9C78FAEDFA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1140E4E-8BE1-9A92-16D5-B05731809B6D}"/>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7BD72994-AF9B-F77F-19E0-EC2344B1390A}"/>
              </a:ext>
            </a:extLst>
          </p:cNvPr>
          <p:cNvPicPr>
            <a:picLocks noChangeAspect="1"/>
          </p:cNvPicPr>
          <p:nvPr/>
        </p:nvPicPr>
        <p:blipFill>
          <a:blip r:embed="rId2"/>
          <a:stretch>
            <a:fillRect/>
          </a:stretch>
        </p:blipFill>
        <p:spPr>
          <a:xfrm>
            <a:off x="2209800" y="1689329"/>
            <a:ext cx="7772400" cy="3479341"/>
          </a:xfrm>
          <a:prstGeom prst="rect">
            <a:avLst/>
          </a:prstGeom>
        </p:spPr>
      </p:pic>
    </p:spTree>
    <p:extLst>
      <p:ext uri="{BB962C8B-B14F-4D97-AF65-F5344CB8AC3E}">
        <p14:creationId xmlns:p14="http://schemas.microsoft.com/office/powerpoint/2010/main" val="208109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D4D9-81C9-DD7F-5CD1-948A7CBB9A6C}"/>
              </a:ext>
            </a:extLst>
          </p:cNvPr>
          <p:cNvSpPr>
            <a:spLocks noGrp="1"/>
          </p:cNvSpPr>
          <p:nvPr>
            <p:ph type="title"/>
          </p:nvPr>
        </p:nvSpPr>
        <p:spPr/>
        <p:txBody>
          <a:bodyPr>
            <a:normAutofit fontScale="90000"/>
          </a:bodyPr>
          <a:lstStyle/>
          <a:p>
            <a:r>
              <a:rPr lang="en-US" dirty="0"/>
              <a:t>Colleen: see note </a:t>
            </a:r>
            <a:r>
              <a:rPr lang="en-US" dirty="0" err="1"/>
              <a:t>isn</a:t>
            </a:r>
            <a:r>
              <a:rPr lang="en-US" dirty="0"/>
              <a:t> the code – we could group </a:t>
            </a:r>
            <a:r>
              <a:rPr lang="en-US" dirty="0" err="1"/>
              <a:t>spme</a:t>
            </a:r>
            <a:r>
              <a:rPr lang="en-US" dirty="0"/>
              <a:t> of the drivers (</a:t>
            </a:r>
            <a:r>
              <a:rPr lang="en-US" dirty="0" err="1"/>
              <a:t>hurricaines</a:t>
            </a:r>
            <a:r>
              <a:rPr lang="en-US" dirty="0"/>
              <a:t>, extreme weather, ands </a:t>
            </a:r>
            <a:r>
              <a:rPr lang="en-US" dirty="0" err="1"/>
              <a:t>ome</a:t>
            </a:r>
            <a:r>
              <a:rPr lang="en-US" dirty="0"/>
              <a:t> of the ice ones). This still </a:t>
            </a:r>
            <a:r>
              <a:rPr lang="en-US" dirty="0" err="1"/>
              <a:t>doesnt</a:t>
            </a:r>
            <a:r>
              <a:rPr lang="en-US" dirty="0"/>
              <a:t> take into account if changes </a:t>
            </a:r>
            <a:r>
              <a:rPr lang="en-US" dirty="0" err="1"/>
              <a:t>arw</a:t>
            </a:r>
            <a:r>
              <a:rPr lang="en-US" dirty="0"/>
              <a:t> good or bad though and might just be too busy. </a:t>
            </a:r>
          </a:p>
        </p:txBody>
      </p:sp>
      <p:pic>
        <p:nvPicPr>
          <p:cNvPr id="4" name="Picture 3">
            <a:extLst>
              <a:ext uri="{FF2B5EF4-FFF2-40B4-BE49-F238E27FC236}">
                <a16:creationId xmlns:a16="http://schemas.microsoft.com/office/drawing/2014/main" id="{A75485E2-E510-4C8E-F32F-0B8410BC5724}"/>
              </a:ext>
            </a:extLst>
          </p:cNvPr>
          <p:cNvPicPr>
            <a:picLocks noChangeAspect="1"/>
          </p:cNvPicPr>
          <p:nvPr/>
        </p:nvPicPr>
        <p:blipFill>
          <a:blip r:embed="rId2"/>
          <a:stretch>
            <a:fillRect/>
          </a:stretch>
        </p:blipFill>
        <p:spPr>
          <a:xfrm>
            <a:off x="2011017" y="3037700"/>
            <a:ext cx="7772400" cy="3565556"/>
          </a:xfrm>
          <a:prstGeom prst="rect">
            <a:avLst/>
          </a:prstGeom>
        </p:spPr>
      </p:pic>
    </p:spTree>
    <p:extLst>
      <p:ext uri="{BB962C8B-B14F-4D97-AF65-F5344CB8AC3E}">
        <p14:creationId xmlns:p14="http://schemas.microsoft.com/office/powerpoint/2010/main" val="2770453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9329-6473-EBD8-A557-F887ECDEB057}"/>
              </a:ext>
            </a:extLst>
          </p:cNvPr>
          <p:cNvSpPr>
            <a:spLocks noGrp="1"/>
          </p:cNvSpPr>
          <p:nvPr>
            <p:ph type="title"/>
          </p:nvPr>
        </p:nvSpPr>
        <p:spPr/>
        <p:txBody>
          <a:bodyPr/>
          <a:lstStyle/>
          <a:p>
            <a:r>
              <a:rPr lang="en-US" dirty="0"/>
              <a:t>At least 5 entries – top </a:t>
            </a:r>
            <a:r>
              <a:rPr lang="en-US" dirty="0">
                <a:solidFill>
                  <a:srgbClr val="FF0000"/>
                </a:solidFill>
              </a:rPr>
              <a:t>– to get stats on % of entries or papers on these: </a:t>
            </a:r>
          </a:p>
        </p:txBody>
      </p:sp>
      <p:pic>
        <p:nvPicPr>
          <p:cNvPr id="5" name="Content Placeholder 4">
            <a:extLst>
              <a:ext uri="{FF2B5EF4-FFF2-40B4-BE49-F238E27FC236}">
                <a16:creationId xmlns:a16="http://schemas.microsoft.com/office/drawing/2014/main" id="{79C7BC21-6F9E-B62D-063F-3DE702D1FAC4}"/>
              </a:ext>
            </a:extLst>
          </p:cNvPr>
          <p:cNvPicPr>
            <a:picLocks noGrp="1" noChangeAspect="1"/>
          </p:cNvPicPr>
          <p:nvPr>
            <p:ph idx="1"/>
          </p:nvPr>
        </p:nvPicPr>
        <p:blipFill>
          <a:blip r:embed="rId2"/>
          <a:stretch>
            <a:fillRect/>
          </a:stretch>
        </p:blipFill>
        <p:spPr>
          <a:xfrm>
            <a:off x="374375" y="1495491"/>
            <a:ext cx="9478470" cy="5362509"/>
          </a:xfrm>
        </p:spPr>
      </p:pic>
    </p:spTree>
    <p:extLst>
      <p:ext uri="{BB962C8B-B14F-4D97-AF65-F5344CB8AC3E}">
        <p14:creationId xmlns:p14="http://schemas.microsoft.com/office/powerpoint/2010/main" val="19055901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7311-963D-ACD5-8B04-6F14461D6863}"/>
              </a:ext>
            </a:extLst>
          </p:cNvPr>
          <p:cNvSpPr>
            <a:spLocks noGrp="1"/>
          </p:cNvSpPr>
          <p:nvPr>
            <p:ph type="title"/>
          </p:nvPr>
        </p:nvSpPr>
        <p:spPr/>
        <p:txBody>
          <a:bodyPr/>
          <a:lstStyle/>
          <a:p>
            <a:r>
              <a:rPr lang="en-US" dirty="0"/>
              <a:t>#not that informative because so many more of the papers are biotic</a:t>
            </a:r>
          </a:p>
        </p:txBody>
      </p:sp>
      <p:sp>
        <p:nvSpPr>
          <p:cNvPr id="3" name="Content Placeholder 2">
            <a:extLst>
              <a:ext uri="{FF2B5EF4-FFF2-40B4-BE49-F238E27FC236}">
                <a16:creationId xmlns:a16="http://schemas.microsoft.com/office/drawing/2014/main" id="{B434F17C-6D52-EB93-E3B9-19990A54339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DA3F6C8-B3BD-9C84-851C-FAF822C3CB6B}"/>
              </a:ext>
            </a:extLst>
          </p:cNvPr>
          <p:cNvPicPr>
            <a:picLocks noChangeAspect="1"/>
          </p:cNvPicPr>
          <p:nvPr/>
        </p:nvPicPr>
        <p:blipFill>
          <a:blip r:embed="rId2"/>
          <a:stretch>
            <a:fillRect/>
          </a:stretch>
        </p:blipFill>
        <p:spPr>
          <a:xfrm>
            <a:off x="1094400" y="1903949"/>
            <a:ext cx="10003200" cy="4588926"/>
          </a:xfrm>
          <a:prstGeom prst="rect">
            <a:avLst/>
          </a:prstGeom>
        </p:spPr>
      </p:pic>
    </p:spTree>
    <p:extLst>
      <p:ext uri="{BB962C8B-B14F-4D97-AF65-F5344CB8AC3E}">
        <p14:creationId xmlns:p14="http://schemas.microsoft.com/office/powerpoint/2010/main" val="2141985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DA728-5BFE-4D4C-1564-0334591135F6}"/>
              </a:ext>
            </a:extLst>
          </p:cNvPr>
          <p:cNvSpPr>
            <a:spLocks noGrp="1"/>
          </p:cNvSpPr>
          <p:nvPr>
            <p:ph type="title"/>
          </p:nvPr>
        </p:nvSpPr>
        <p:spPr/>
        <p:txBody>
          <a:bodyPr/>
          <a:lstStyle/>
          <a:p>
            <a:r>
              <a:rPr lang="en-US" dirty="0"/>
              <a:t>NCPs</a:t>
            </a:r>
          </a:p>
        </p:txBody>
      </p:sp>
      <p:sp>
        <p:nvSpPr>
          <p:cNvPr id="3" name="Content Placeholder 2">
            <a:extLst>
              <a:ext uri="{FF2B5EF4-FFF2-40B4-BE49-F238E27FC236}">
                <a16:creationId xmlns:a16="http://schemas.microsoft.com/office/drawing/2014/main" id="{D8A1C4C1-F886-E10A-6129-6C81981D23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34145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A1B90-5CE4-3703-1D3B-0ED928844619}"/>
              </a:ext>
            </a:extLst>
          </p:cNvPr>
          <p:cNvSpPr>
            <a:spLocks noGrp="1"/>
          </p:cNvSpPr>
          <p:nvPr>
            <p:ph type="title"/>
          </p:nvPr>
        </p:nvSpPr>
        <p:spPr/>
        <p:txBody>
          <a:bodyPr/>
          <a:lstStyle/>
          <a:p>
            <a:r>
              <a:rPr lang="en-US" dirty="0"/>
              <a:t>Fix labels </a:t>
            </a:r>
          </a:p>
        </p:txBody>
      </p:sp>
      <p:sp>
        <p:nvSpPr>
          <p:cNvPr id="3" name="Content Placeholder 2">
            <a:extLst>
              <a:ext uri="{FF2B5EF4-FFF2-40B4-BE49-F238E27FC236}">
                <a16:creationId xmlns:a16="http://schemas.microsoft.com/office/drawing/2014/main" id="{A4171592-4DF3-BFBF-42C1-767CF938EF6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AA049D2-94D4-5A8F-6450-86634CEB54C1}"/>
              </a:ext>
            </a:extLst>
          </p:cNvPr>
          <p:cNvPicPr>
            <a:picLocks noChangeAspect="1"/>
          </p:cNvPicPr>
          <p:nvPr/>
        </p:nvPicPr>
        <p:blipFill>
          <a:blip r:embed="rId2"/>
          <a:stretch>
            <a:fillRect/>
          </a:stretch>
        </p:blipFill>
        <p:spPr>
          <a:xfrm>
            <a:off x="513522" y="1981689"/>
            <a:ext cx="10255594" cy="4763667"/>
          </a:xfrm>
          <a:prstGeom prst="rect">
            <a:avLst/>
          </a:prstGeom>
        </p:spPr>
      </p:pic>
    </p:spTree>
    <p:extLst>
      <p:ext uri="{BB962C8B-B14F-4D97-AF65-F5344CB8AC3E}">
        <p14:creationId xmlns:p14="http://schemas.microsoft.com/office/powerpoint/2010/main" val="35243205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AFD1D-D6DD-F8A9-20E7-E4357409EBAA}"/>
              </a:ext>
            </a:extLst>
          </p:cNvPr>
          <p:cNvSpPr>
            <a:spLocks noGrp="1"/>
          </p:cNvSpPr>
          <p:nvPr>
            <p:ph type="title"/>
          </p:nvPr>
        </p:nvSpPr>
        <p:spPr/>
        <p:txBody>
          <a:bodyPr/>
          <a:lstStyle/>
          <a:p>
            <a:r>
              <a:rPr lang="en-US" dirty="0"/>
              <a:t>Do by flow type</a:t>
            </a:r>
          </a:p>
        </p:txBody>
      </p:sp>
      <p:sp>
        <p:nvSpPr>
          <p:cNvPr id="3" name="Content Placeholder 2">
            <a:extLst>
              <a:ext uri="{FF2B5EF4-FFF2-40B4-BE49-F238E27FC236}">
                <a16:creationId xmlns:a16="http://schemas.microsoft.com/office/drawing/2014/main" id="{7952ABFA-4EFA-F607-B822-011B2C72311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2742886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1ED432-65D8-6949-5F6E-1C32C06A9E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7690AF-400D-4EAC-EFAD-2E220014F62A}"/>
              </a:ext>
            </a:extLst>
          </p:cNvPr>
          <p:cNvSpPr>
            <a:spLocks noGrp="1"/>
          </p:cNvSpPr>
          <p:nvPr>
            <p:ph type="title"/>
          </p:nvPr>
        </p:nvSpPr>
        <p:spPr/>
        <p:txBody>
          <a:bodyPr/>
          <a:lstStyle/>
          <a:p>
            <a:r>
              <a:rPr lang="en-US" dirty="0"/>
              <a:t>Fix labels </a:t>
            </a:r>
          </a:p>
        </p:txBody>
      </p:sp>
      <p:sp>
        <p:nvSpPr>
          <p:cNvPr id="3" name="Content Placeholder 2">
            <a:extLst>
              <a:ext uri="{FF2B5EF4-FFF2-40B4-BE49-F238E27FC236}">
                <a16:creationId xmlns:a16="http://schemas.microsoft.com/office/drawing/2014/main" id="{31F0FBAB-FACC-0D00-6FE6-1E92C2FA1A4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8B0A86E-20C5-1C65-0E62-54448EC2D2F8}"/>
              </a:ext>
            </a:extLst>
          </p:cNvPr>
          <p:cNvPicPr>
            <a:picLocks noChangeAspect="1"/>
          </p:cNvPicPr>
          <p:nvPr/>
        </p:nvPicPr>
        <p:blipFill>
          <a:blip r:embed="rId2"/>
          <a:stretch>
            <a:fillRect/>
          </a:stretch>
        </p:blipFill>
        <p:spPr>
          <a:xfrm>
            <a:off x="513522" y="1981689"/>
            <a:ext cx="10255594" cy="4763667"/>
          </a:xfrm>
          <a:prstGeom prst="rect">
            <a:avLst/>
          </a:prstGeom>
        </p:spPr>
      </p:pic>
    </p:spTree>
    <p:extLst>
      <p:ext uri="{BB962C8B-B14F-4D97-AF65-F5344CB8AC3E}">
        <p14:creationId xmlns:p14="http://schemas.microsoft.com/office/powerpoint/2010/main" val="16399609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89AF8-0D30-21AC-6D4C-6CEE6174257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898B040-A0A9-87C6-786D-4489863A20D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A23874A-54B7-2356-C514-A591A1943EB4}"/>
              </a:ext>
            </a:extLst>
          </p:cNvPr>
          <p:cNvPicPr>
            <a:picLocks noChangeAspect="1"/>
          </p:cNvPicPr>
          <p:nvPr/>
        </p:nvPicPr>
        <p:blipFill>
          <a:blip r:embed="rId2"/>
          <a:stretch>
            <a:fillRect/>
          </a:stretch>
        </p:blipFill>
        <p:spPr>
          <a:xfrm>
            <a:off x="301487" y="627255"/>
            <a:ext cx="12097566" cy="5549708"/>
          </a:xfrm>
          <a:prstGeom prst="rect">
            <a:avLst/>
          </a:prstGeom>
        </p:spPr>
      </p:pic>
    </p:spTree>
    <p:extLst>
      <p:ext uri="{BB962C8B-B14F-4D97-AF65-F5344CB8AC3E}">
        <p14:creationId xmlns:p14="http://schemas.microsoft.com/office/powerpoint/2010/main" val="3638825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B89BB-05BA-7C36-D8B3-514D7508659A}"/>
              </a:ext>
            </a:extLst>
          </p:cNvPr>
          <p:cNvSpPr>
            <a:spLocks noGrp="1"/>
          </p:cNvSpPr>
          <p:nvPr>
            <p:ph type="title"/>
          </p:nvPr>
        </p:nvSpPr>
        <p:spPr/>
        <p:txBody>
          <a:bodyPr/>
          <a:lstStyle/>
          <a:p>
            <a:r>
              <a:rPr lang="en-US" dirty="0"/>
              <a:t>Too many drivers</a:t>
            </a:r>
          </a:p>
        </p:txBody>
      </p:sp>
      <p:pic>
        <p:nvPicPr>
          <p:cNvPr id="4" name="Content Placeholder 3">
            <a:extLst>
              <a:ext uri="{FF2B5EF4-FFF2-40B4-BE49-F238E27FC236}">
                <a16:creationId xmlns:a16="http://schemas.microsoft.com/office/drawing/2014/main" id="{0D483293-EDD3-8C68-A904-0E3E51688116}"/>
              </a:ext>
            </a:extLst>
          </p:cNvPr>
          <p:cNvPicPr>
            <a:picLocks noGrp="1" noChangeAspect="1"/>
          </p:cNvPicPr>
          <p:nvPr>
            <p:ph idx="1"/>
          </p:nvPr>
        </p:nvPicPr>
        <p:blipFill>
          <a:blip r:embed="rId2"/>
          <a:stretch>
            <a:fillRect/>
          </a:stretch>
        </p:blipFill>
        <p:spPr>
          <a:xfrm>
            <a:off x="1353355" y="1825625"/>
            <a:ext cx="9485290" cy="4351338"/>
          </a:xfrm>
          <a:prstGeom prst="rect">
            <a:avLst/>
          </a:prstGeom>
        </p:spPr>
      </p:pic>
    </p:spTree>
    <p:extLst>
      <p:ext uri="{BB962C8B-B14F-4D97-AF65-F5344CB8AC3E}">
        <p14:creationId xmlns:p14="http://schemas.microsoft.com/office/powerpoint/2010/main" val="22157872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CAF0F-C5D8-D6C0-C248-6E6E6517E445}"/>
              </a:ext>
            </a:extLst>
          </p:cNvPr>
          <p:cNvSpPr>
            <a:spLocks noGrp="1"/>
          </p:cNvSpPr>
          <p:nvPr>
            <p:ph type="title"/>
          </p:nvPr>
        </p:nvSpPr>
        <p:spPr/>
        <p:txBody>
          <a:bodyPr/>
          <a:lstStyle/>
          <a:p>
            <a:endParaRPr lang="en-US"/>
          </a:p>
        </p:txBody>
      </p:sp>
      <p:pic>
        <p:nvPicPr>
          <p:cNvPr id="5" name="Content Placeholder 4" descr="A screenshot of a graph&#10;&#10;AI-generated content may be incorrect.">
            <a:extLst>
              <a:ext uri="{FF2B5EF4-FFF2-40B4-BE49-F238E27FC236}">
                <a16:creationId xmlns:a16="http://schemas.microsoft.com/office/drawing/2014/main" id="{DF105684-6511-32CA-9C3B-27D2E4391318}"/>
              </a:ext>
            </a:extLst>
          </p:cNvPr>
          <p:cNvPicPr>
            <a:picLocks noGrp="1" noChangeAspect="1"/>
          </p:cNvPicPr>
          <p:nvPr>
            <p:ph idx="1"/>
          </p:nvPr>
        </p:nvPicPr>
        <p:blipFill>
          <a:blip r:embed="rId2"/>
          <a:stretch>
            <a:fillRect/>
          </a:stretch>
        </p:blipFill>
        <p:spPr>
          <a:xfrm>
            <a:off x="1095875" y="458236"/>
            <a:ext cx="8868365" cy="5487850"/>
          </a:xfrm>
        </p:spPr>
      </p:pic>
    </p:spTree>
    <p:extLst>
      <p:ext uri="{BB962C8B-B14F-4D97-AF65-F5344CB8AC3E}">
        <p14:creationId xmlns:p14="http://schemas.microsoft.com/office/powerpoint/2010/main" val="12005893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1023A-CBFA-6C8C-39B3-82AA65ADF003}"/>
              </a:ext>
            </a:extLst>
          </p:cNvPr>
          <p:cNvSpPr>
            <a:spLocks noGrp="1"/>
          </p:cNvSpPr>
          <p:nvPr>
            <p:ph type="title"/>
          </p:nvPr>
        </p:nvSpPr>
        <p:spPr/>
        <p:txBody>
          <a:bodyPr/>
          <a:lstStyle/>
          <a:p>
            <a:r>
              <a:rPr lang="en-US" dirty="0"/>
              <a:t>HWB</a:t>
            </a:r>
          </a:p>
        </p:txBody>
      </p:sp>
      <p:sp>
        <p:nvSpPr>
          <p:cNvPr id="3" name="Content Placeholder 2">
            <a:extLst>
              <a:ext uri="{FF2B5EF4-FFF2-40B4-BE49-F238E27FC236}">
                <a16:creationId xmlns:a16="http://schemas.microsoft.com/office/drawing/2014/main" id="{CA169BC4-0E76-2F03-BBAD-C7C42881468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105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621FB-1CF4-92F6-2E6E-7EECB48FED58}"/>
              </a:ext>
            </a:extLst>
          </p:cNvPr>
          <p:cNvSpPr>
            <a:spLocks noGrp="1"/>
          </p:cNvSpPr>
          <p:nvPr>
            <p:ph type="title"/>
          </p:nvPr>
        </p:nvSpPr>
        <p:spPr/>
        <p:txBody>
          <a:bodyPr/>
          <a:lstStyle/>
          <a:p>
            <a:r>
              <a:rPr lang="en-US" dirty="0"/>
              <a:t>Connections – how does altered flow relate</a:t>
            </a:r>
          </a:p>
        </p:txBody>
      </p:sp>
      <p:sp>
        <p:nvSpPr>
          <p:cNvPr id="3" name="Content Placeholder 2">
            <a:extLst>
              <a:ext uri="{FF2B5EF4-FFF2-40B4-BE49-F238E27FC236}">
                <a16:creationId xmlns:a16="http://schemas.microsoft.com/office/drawing/2014/main" id="{DB177773-CBCB-50EF-CE24-374129AD70C2}"/>
              </a:ext>
            </a:extLst>
          </p:cNvPr>
          <p:cNvSpPr>
            <a:spLocks noGrp="1"/>
          </p:cNvSpPr>
          <p:nvPr>
            <p:ph idx="1"/>
          </p:nvPr>
        </p:nvSpPr>
        <p:spPr/>
        <p:txBody>
          <a:bodyPr/>
          <a:lstStyle/>
          <a:p>
            <a:r>
              <a:rPr lang="en-US" dirty="0"/>
              <a:t>Driver~ altered flow (by flow, and </a:t>
            </a:r>
            <a:r>
              <a:rPr lang="en-US" dirty="0" err="1"/>
              <a:t>subflow</a:t>
            </a:r>
            <a:r>
              <a:rPr lang="en-US" dirty="0"/>
              <a:t> – grouped out by flow</a:t>
            </a:r>
          </a:p>
          <a:p>
            <a:endParaRPr lang="en-US" dirty="0"/>
          </a:p>
          <a:p>
            <a:r>
              <a:rPr lang="en-US" dirty="0"/>
              <a:t>Altered flow~ impact (for each category)</a:t>
            </a:r>
          </a:p>
          <a:p>
            <a:endParaRPr lang="en-US" dirty="0"/>
          </a:p>
        </p:txBody>
      </p:sp>
    </p:spTree>
    <p:extLst>
      <p:ext uri="{BB962C8B-B14F-4D97-AF65-F5344CB8AC3E}">
        <p14:creationId xmlns:p14="http://schemas.microsoft.com/office/powerpoint/2010/main" val="571258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2E906B-7C63-2AC3-213C-F09553821CE6}"/>
              </a:ext>
            </a:extLst>
          </p:cNvPr>
          <p:cNvPicPr>
            <a:picLocks noChangeAspect="1"/>
          </p:cNvPicPr>
          <p:nvPr/>
        </p:nvPicPr>
        <p:blipFill>
          <a:blip r:embed="rId2"/>
          <a:stretch>
            <a:fillRect/>
          </a:stretch>
        </p:blipFill>
        <p:spPr>
          <a:xfrm>
            <a:off x="1997766" y="735828"/>
            <a:ext cx="7772400" cy="5386344"/>
          </a:xfrm>
          <a:prstGeom prst="rect">
            <a:avLst/>
          </a:prstGeom>
        </p:spPr>
      </p:pic>
    </p:spTree>
    <p:extLst>
      <p:ext uri="{BB962C8B-B14F-4D97-AF65-F5344CB8AC3E}">
        <p14:creationId xmlns:p14="http://schemas.microsoft.com/office/powerpoint/2010/main" val="35238438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9DE5F-9488-A367-A697-29D3B938EC0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F4C7B1A-347D-C70F-5BB8-7E7C9849F20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0029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99542-A651-692C-59C6-933A4EFC22D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97D14D3-5A9A-5DD1-A605-A9BB90C5300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D5CB72E-C5BA-C2B2-839A-9AEE92B279C3}"/>
              </a:ext>
            </a:extLst>
          </p:cNvPr>
          <p:cNvPicPr>
            <a:picLocks noChangeAspect="1"/>
          </p:cNvPicPr>
          <p:nvPr/>
        </p:nvPicPr>
        <p:blipFill>
          <a:blip r:embed="rId2"/>
          <a:stretch>
            <a:fillRect/>
          </a:stretch>
        </p:blipFill>
        <p:spPr>
          <a:xfrm>
            <a:off x="2209800" y="735828"/>
            <a:ext cx="7772400" cy="5386344"/>
          </a:xfrm>
          <a:prstGeom prst="rect">
            <a:avLst/>
          </a:prstGeom>
        </p:spPr>
      </p:pic>
    </p:spTree>
    <p:extLst>
      <p:ext uri="{BB962C8B-B14F-4D97-AF65-F5344CB8AC3E}">
        <p14:creationId xmlns:p14="http://schemas.microsoft.com/office/powerpoint/2010/main" val="3725129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F6AE1-4400-BF75-530B-95503DBFCD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994C138-F382-6723-FBA1-9BC093A7EE1C}"/>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954A1039-640D-F6C6-120C-68BA20CF3554}"/>
              </a:ext>
            </a:extLst>
          </p:cNvPr>
          <p:cNvPicPr>
            <a:picLocks noChangeAspect="1"/>
          </p:cNvPicPr>
          <p:nvPr/>
        </p:nvPicPr>
        <p:blipFill>
          <a:blip r:embed="rId2"/>
          <a:stretch>
            <a:fillRect/>
          </a:stretch>
        </p:blipFill>
        <p:spPr>
          <a:xfrm>
            <a:off x="1242392" y="0"/>
            <a:ext cx="9130588" cy="6327581"/>
          </a:xfrm>
          <a:prstGeom prst="rect">
            <a:avLst/>
          </a:prstGeom>
        </p:spPr>
      </p:pic>
    </p:spTree>
    <p:extLst>
      <p:ext uri="{BB962C8B-B14F-4D97-AF65-F5344CB8AC3E}">
        <p14:creationId xmlns:p14="http://schemas.microsoft.com/office/powerpoint/2010/main" val="1759317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C899-D5E2-F053-CCDC-FB03E35312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401C761-C72F-28C8-181F-D7D7866E1005}"/>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8A2BDAD0-EE87-5617-1B82-4449C9FBB19E}"/>
              </a:ext>
            </a:extLst>
          </p:cNvPr>
          <p:cNvPicPr>
            <a:picLocks noChangeAspect="1"/>
          </p:cNvPicPr>
          <p:nvPr/>
        </p:nvPicPr>
        <p:blipFill>
          <a:blip r:embed="rId2"/>
          <a:stretch>
            <a:fillRect/>
          </a:stretch>
        </p:blipFill>
        <p:spPr>
          <a:xfrm>
            <a:off x="1745973" y="491650"/>
            <a:ext cx="7772400" cy="3509644"/>
          </a:xfrm>
          <a:prstGeom prst="rect">
            <a:avLst/>
          </a:prstGeom>
        </p:spPr>
      </p:pic>
    </p:spTree>
    <p:extLst>
      <p:ext uri="{BB962C8B-B14F-4D97-AF65-F5344CB8AC3E}">
        <p14:creationId xmlns:p14="http://schemas.microsoft.com/office/powerpoint/2010/main" val="2918789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96F14-F2F0-29CA-2116-04E6FC12EC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192D40-1098-5402-92C4-60DE6FE6863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11897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2C6E7-DA41-6F4E-10F9-708552572F4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1AE5D4-8916-397F-F359-43AB29550C5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1735C01-5F4C-09F6-B77C-8332976677D2}"/>
              </a:ext>
            </a:extLst>
          </p:cNvPr>
          <p:cNvPicPr>
            <a:picLocks noChangeAspect="1"/>
          </p:cNvPicPr>
          <p:nvPr/>
        </p:nvPicPr>
        <p:blipFill>
          <a:blip r:embed="rId2"/>
          <a:stretch>
            <a:fillRect/>
          </a:stretch>
        </p:blipFill>
        <p:spPr>
          <a:xfrm>
            <a:off x="342256" y="0"/>
            <a:ext cx="12065726" cy="6859450"/>
          </a:xfrm>
          <a:prstGeom prst="rect">
            <a:avLst/>
          </a:prstGeom>
        </p:spPr>
      </p:pic>
      <p:sp>
        <p:nvSpPr>
          <p:cNvPr id="6" name="TextBox 5">
            <a:extLst>
              <a:ext uri="{FF2B5EF4-FFF2-40B4-BE49-F238E27FC236}">
                <a16:creationId xmlns:a16="http://schemas.microsoft.com/office/drawing/2014/main" id="{E4F52830-A91B-A2D9-D380-E809D4B1F6ED}"/>
              </a:ext>
            </a:extLst>
          </p:cNvPr>
          <p:cNvSpPr txBox="1"/>
          <p:nvPr/>
        </p:nvSpPr>
        <p:spPr>
          <a:xfrm>
            <a:off x="6375119" y="481418"/>
            <a:ext cx="6208642" cy="1323439"/>
          </a:xfrm>
          <a:prstGeom prst="rect">
            <a:avLst/>
          </a:prstGeom>
          <a:noFill/>
        </p:spPr>
        <p:txBody>
          <a:bodyPr wrap="square">
            <a:spAutoFit/>
          </a:bodyPr>
          <a:lstStyle/>
          <a:p>
            <a:r>
              <a:rPr lang="en-US" sz="4000" dirty="0">
                <a:solidFill>
                  <a:srgbClr val="FF0000"/>
                </a:solidFill>
              </a:rPr>
              <a:t>To group physical flow papers</a:t>
            </a:r>
            <a:endParaRPr lang="en-US" sz="4000" dirty="0"/>
          </a:p>
        </p:txBody>
      </p:sp>
    </p:spTree>
    <p:extLst>
      <p:ext uri="{BB962C8B-B14F-4D97-AF65-F5344CB8AC3E}">
        <p14:creationId xmlns:p14="http://schemas.microsoft.com/office/powerpoint/2010/main" val="1234031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553ED-F685-5356-CBD5-D7B493719F1C}"/>
              </a:ext>
            </a:extLst>
          </p:cNvPr>
          <p:cNvSpPr>
            <a:spLocks noGrp="1"/>
          </p:cNvSpPr>
          <p:nvPr>
            <p:ph type="title"/>
          </p:nvPr>
        </p:nvSpPr>
        <p:spPr/>
        <p:txBody>
          <a:bodyPr/>
          <a:lstStyle/>
          <a:p>
            <a:r>
              <a:rPr lang="en-US" dirty="0">
                <a:solidFill>
                  <a:srgbClr val="FF0000"/>
                </a:solidFill>
              </a:rPr>
              <a:t>To align direction colors with final color pallet</a:t>
            </a:r>
          </a:p>
        </p:txBody>
      </p:sp>
      <p:pic>
        <p:nvPicPr>
          <p:cNvPr id="4" name="Picture 3">
            <a:extLst>
              <a:ext uri="{FF2B5EF4-FFF2-40B4-BE49-F238E27FC236}">
                <a16:creationId xmlns:a16="http://schemas.microsoft.com/office/drawing/2014/main" id="{BD00F778-5C6B-48C0-5E36-0E255AABA550}"/>
              </a:ext>
            </a:extLst>
          </p:cNvPr>
          <p:cNvPicPr>
            <a:picLocks noChangeAspect="1"/>
          </p:cNvPicPr>
          <p:nvPr/>
        </p:nvPicPr>
        <p:blipFill>
          <a:blip r:embed="rId2"/>
          <a:stretch>
            <a:fillRect/>
          </a:stretch>
        </p:blipFill>
        <p:spPr>
          <a:xfrm>
            <a:off x="1070113" y="2076917"/>
            <a:ext cx="10422074" cy="4781083"/>
          </a:xfrm>
          <a:prstGeom prst="rect">
            <a:avLst/>
          </a:prstGeom>
        </p:spPr>
      </p:pic>
    </p:spTree>
    <p:extLst>
      <p:ext uri="{BB962C8B-B14F-4D97-AF65-F5344CB8AC3E}">
        <p14:creationId xmlns:p14="http://schemas.microsoft.com/office/powerpoint/2010/main" val="21838186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3ded8b1b-070d-4629-82e4-c0b019f46057}" enabled="0" method="" siteId="{3ded8b1b-070d-4629-82e4-c0b019f46057}" removed="1"/>
</clbl:labelList>
</file>

<file path=docProps/app.xml><?xml version="1.0" encoding="utf-8"?>
<Properties xmlns="http://schemas.openxmlformats.org/officeDocument/2006/extended-properties" xmlns:vt="http://schemas.openxmlformats.org/officeDocument/2006/docPropsVTypes">
  <TotalTime>8415</TotalTime>
  <Words>195</Words>
  <Application>Microsoft Macintosh PowerPoint</Application>
  <PresentationFormat>Widescreen</PresentationFormat>
  <Paragraphs>23</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Aptos</vt:lpstr>
      <vt:lpstr>Aptos Display</vt:lpstr>
      <vt:lpstr>Arial</vt:lpstr>
      <vt:lpstr>Office Theme</vt:lpstr>
      <vt:lpstr>BCCA figures</vt:lpstr>
      <vt:lpstr>At least 5 entries – top – to get stats on % of entries or papers on these: </vt:lpstr>
      <vt:lpstr>PowerPoint Presentation</vt:lpstr>
      <vt:lpstr>PowerPoint Presentation</vt:lpstr>
      <vt:lpstr>PowerPoint Presentation</vt:lpstr>
      <vt:lpstr>PowerPoint Presentation</vt:lpstr>
      <vt:lpstr>PowerPoint Presentation</vt:lpstr>
      <vt:lpstr>PowerPoint Presentation</vt:lpstr>
      <vt:lpstr>To align direction colors with final color pallet</vt:lpstr>
      <vt:lpstr>To align direction colors with final color pallet</vt:lpstr>
      <vt:lpstr>PowerPoint Presentation</vt:lpstr>
      <vt:lpstr>PowerPoint Presentation</vt:lpstr>
      <vt:lpstr>PowerPoint Presentation</vt:lpstr>
      <vt:lpstr>Feb 23 2025</vt:lpstr>
      <vt:lpstr>Needs to be grouped by what is good and what is bad to see increase in:</vt:lpstr>
      <vt:lpstr>Scale free on the facet (diff x axis)</vt:lpstr>
      <vt:lpstr>Scale fixed on the facet (same x axis)</vt:lpstr>
      <vt:lpstr>PowerPoint Presentation</vt:lpstr>
      <vt:lpstr>Colleen: see note isn the code – we could group spme of the drivers (hurricaines, extreme weather, ands ome of the ice ones). This still doesnt take into account if changes arw good or bad though and might just be too busy. </vt:lpstr>
      <vt:lpstr>#not that informative because so many more of the papers are biotic</vt:lpstr>
      <vt:lpstr>NCPs</vt:lpstr>
      <vt:lpstr>Fix labels </vt:lpstr>
      <vt:lpstr>Do by flow type</vt:lpstr>
      <vt:lpstr>Fix labels </vt:lpstr>
      <vt:lpstr>PowerPoint Presentation</vt:lpstr>
      <vt:lpstr>Too many drivers</vt:lpstr>
      <vt:lpstr>PowerPoint Presentation</vt:lpstr>
      <vt:lpstr>HWB</vt:lpstr>
      <vt:lpstr>Connections – how does altered flow relate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Laura Dee</dc:creator>
  <cp:lastModifiedBy>Laura Dee</cp:lastModifiedBy>
  <cp:revision>1</cp:revision>
  <dcterms:created xsi:type="dcterms:W3CDTF">2025-02-18T23:23:26Z</dcterms:created>
  <dcterms:modified xsi:type="dcterms:W3CDTF">2025-02-24T19:39:20Z</dcterms:modified>
</cp:coreProperties>
</file>

<file path=docProps/thumbnail.jpeg>
</file>